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1" r:id="rId8"/>
    <p:sldId id="264"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96"/>
    <p:restoredTop sz="80976"/>
  </p:normalViewPr>
  <p:slideViewPr>
    <p:cSldViewPr snapToGrid="0" snapToObjects="1">
      <p:cViewPr>
        <p:scale>
          <a:sx n="110" d="100"/>
          <a:sy n="110" d="100"/>
        </p:scale>
        <p:origin x="288"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6FB872-14E0-7E41-B500-A62BC026117B}" type="doc">
      <dgm:prSet loTypeId="urn:microsoft.com/office/officeart/2009/3/layout/RandomtoResultProcess" loCatId="" qsTypeId="urn:microsoft.com/office/officeart/2005/8/quickstyle/simple1" qsCatId="simple" csTypeId="urn:microsoft.com/office/officeart/2005/8/colors/accent1_2" csCatId="accent1" phldr="1"/>
      <dgm:spPr/>
      <dgm:t>
        <a:bodyPr/>
        <a:lstStyle/>
        <a:p>
          <a:endParaRPr lang="en-US"/>
        </a:p>
      </dgm:t>
    </dgm:pt>
    <dgm:pt modelId="{53707B86-E5B1-E540-A25E-99EADC53C6C9}">
      <dgm:prSet phldrT="[Text]" custT="1"/>
      <dgm:spPr/>
      <dgm:t>
        <a:bodyPr/>
        <a:lstStyle/>
        <a:p>
          <a:r>
            <a:rPr lang="en-US" sz="3200" dirty="0"/>
            <a:t>Optimize placement of street teams</a:t>
          </a:r>
        </a:p>
      </dgm:t>
    </dgm:pt>
    <dgm:pt modelId="{42A029BA-1C65-A343-8898-687D8277FEA4}" type="parTrans" cxnId="{EDEC1526-0A64-074E-9FA2-DF4E308EAA00}">
      <dgm:prSet/>
      <dgm:spPr/>
      <dgm:t>
        <a:bodyPr/>
        <a:lstStyle/>
        <a:p>
          <a:endParaRPr lang="en-US"/>
        </a:p>
      </dgm:t>
    </dgm:pt>
    <dgm:pt modelId="{A1C3FC99-5516-B542-98A6-3AB6F1E5FAE2}" type="sibTrans" cxnId="{EDEC1526-0A64-074E-9FA2-DF4E308EAA00}">
      <dgm:prSet/>
      <dgm:spPr/>
      <dgm:t>
        <a:bodyPr/>
        <a:lstStyle/>
        <a:p>
          <a:endParaRPr lang="en-US"/>
        </a:p>
      </dgm:t>
    </dgm:pt>
    <dgm:pt modelId="{806175D6-EA2B-864D-8FC3-FFA675460431}">
      <dgm:prSet phldrT="[Text]" custT="1"/>
      <dgm:spPr/>
      <dgm:t>
        <a:bodyPr/>
        <a:lstStyle/>
        <a:p>
          <a:r>
            <a:rPr lang="en-US" sz="2800" dirty="0"/>
            <a:t>↑Sign ups</a:t>
          </a:r>
        </a:p>
        <a:p>
          <a:r>
            <a:rPr lang="en-US" sz="2800" dirty="0"/>
            <a:t>↑OMGYN Gala attendance</a:t>
          </a:r>
        </a:p>
        <a:p>
          <a:r>
            <a:rPr lang="en-US" sz="2800" dirty="0"/>
            <a:t>↑Awareness</a:t>
          </a:r>
        </a:p>
        <a:p>
          <a:r>
            <a:rPr lang="en-US" sz="2800" dirty="0"/>
            <a:t>↑</a:t>
          </a:r>
          <a:r>
            <a:rPr lang="en-US" sz="2800" dirty="0">
              <a:solidFill>
                <a:srgbClr val="92D050"/>
              </a:solidFill>
            </a:rPr>
            <a:t>$</a:t>
          </a:r>
        </a:p>
      </dgm:t>
    </dgm:pt>
    <dgm:pt modelId="{05E4770B-8ADE-B74E-9EF2-322AA04EFAD0}" type="parTrans" cxnId="{D8BFAD97-04E6-064C-951E-8EA4563336EF}">
      <dgm:prSet/>
      <dgm:spPr/>
      <dgm:t>
        <a:bodyPr/>
        <a:lstStyle/>
        <a:p>
          <a:endParaRPr lang="en-US"/>
        </a:p>
      </dgm:t>
    </dgm:pt>
    <dgm:pt modelId="{D94C117C-CDD1-0046-AEB7-7F6443A9F343}" type="sibTrans" cxnId="{D8BFAD97-04E6-064C-951E-8EA4563336EF}">
      <dgm:prSet/>
      <dgm:spPr/>
      <dgm:t>
        <a:bodyPr/>
        <a:lstStyle/>
        <a:p>
          <a:endParaRPr lang="en-US"/>
        </a:p>
      </dgm:t>
    </dgm:pt>
    <dgm:pt modelId="{29D67F80-4430-DD47-B6CB-93E95E39F67E}" type="pres">
      <dgm:prSet presAssocID="{BA6FB872-14E0-7E41-B500-A62BC026117B}" presName="Name0" presStyleCnt="0">
        <dgm:presLayoutVars>
          <dgm:dir/>
          <dgm:animOne val="branch"/>
          <dgm:animLvl val="lvl"/>
        </dgm:presLayoutVars>
      </dgm:prSet>
      <dgm:spPr/>
    </dgm:pt>
    <dgm:pt modelId="{B38E104E-8A52-E74E-865E-361A01E9CF4E}" type="pres">
      <dgm:prSet presAssocID="{53707B86-E5B1-E540-A25E-99EADC53C6C9}" presName="chaos" presStyleCnt="0"/>
      <dgm:spPr/>
    </dgm:pt>
    <dgm:pt modelId="{BE5C497D-BA32-F74A-9FE5-454A56A713A9}" type="pres">
      <dgm:prSet presAssocID="{53707B86-E5B1-E540-A25E-99EADC53C6C9}" presName="parTx1" presStyleLbl="revTx" presStyleIdx="0" presStyleCnt="1" custLinFactNeighborX="-1685"/>
      <dgm:spPr/>
    </dgm:pt>
    <dgm:pt modelId="{CCB7E115-02BB-8F46-B10A-35BCC3F125E5}" type="pres">
      <dgm:prSet presAssocID="{53707B86-E5B1-E540-A25E-99EADC53C6C9}" presName="c1" presStyleLbl="node1" presStyleIdx="0" presStyleCnt="19"/>
      <dgm:spPr/>
    </dgm:pt>
    <dgm:pt modelId="{2E9C5E83-3FA5-7C41-877A-58F2B2F6AD38}" type="pres">
      <dgm:prSet presAssocID="{53707B86-E5B1-E540-A25E-99EADC53C6C9}" presName="c2" presStyleLbl="node1" presStyleIdx="1" presStyleCnt="19"/>
      <dgm:spPr/>
    </dgm:pt>
    <dgm:pt modelId="{1A05D1F9-8598-6E4F-B13F-1206269D4807}" type="pres">
      <dgm:prSet presAssocID="{53707B86-E5B1-E540-A25E-99EADC53C6C9}" presName="c3" presStyleLbl="node1" presStyleIdx="2" presStyleCnt="19"/>
      <dgm:spPr/>
    </dgm:pt>
    <dgm:pt modelId="{5E8AF05C-7A79-8F45-A60E-3393D038CC90}" type="pres">
      <dgm:prSet presAssocID="{53707B86-E5B1-E540-A25E-99EADC53C6C9}" presName="c4" presStyleLbl="node1" presStyleIdx="3" presStyleCnt="19"/>
      <dgm:spPr/>
    </dgm:pt>
    <dgm:pt modelId="{2F0C1FBD-300D-484F-B263-789D0685A15F}" type="pres">
      <dgm:prSet presAssocID="{53707B86-E5B1-E540-A25E-99EADC53C6C9}" presName="c5" presStyleLbl="node1" presStyleIdx="4" presStyleCnt="19"/>
      <dgm:spPr/>
    </dgm:pt>
    <dgm:pt modelId="{F4F5D08D-B14C-0142-9038-A2982DE5B260}" type="pres">
      <dgm:prSet presAssocID="{53707B86-E5B1-E540-A25E-99EADC53C6C9}" presName="c6" presStyleLbl="node1" presStyleIdx="5" presStyleCnt="19"/>
      <dgm:spPr/>
    </dgm:pt>
    <dgm:pt modelId="{8FFCF8DA-5603-5140-B8AB-69A3B16863C2}" type="pres">
      <dgm:prSet presAssocID="{53707B86-E5B1-E540-A25E-99EADC53C6C9}" presName="c7" presStyleLbl="node1" presStyleIdx="6" presStyleCnt="19"/>
      <dgm:spPr/>
    </dgm:pt>
    <dgm:pt modelId="{EA6F3D8F-9820-A240-8F37-587D912EA9ED}" type="pres">
      <dgm:prSet presAssocID="{53707B86-E5B1-E540-A25E-99EADC53C6C9}" presName="c8" presStyleLbl="node1" presStyleIdx="7" presStyleCnt="19"/>
      <dgm:spPr/>
    </dgm:pt>
    <dgm:pt modelId="{446327BB-3049-754C-B35D-422E135BD5BA}" type="pres">
      <dgm:prSet presAssocID="{53707B86-E5B1-E540-A25E-99EADC53C6C9}" presName="c9" presStyleLbl="node1" presStyleIdx="8" presStyleCnt="19"/>
      <dgm:spPr/>
    </dgm:pt>
    <dgm:pt modelId="{D6144DAA-9EC3-8B44-90AE-A94E83B6CA5B}" type="pres">
      <dgm:prSet presAssocID="{53707B86-E5B1-E540-A25E-99EADC53C6C9}" presName="c10" presStyleLbl="node1" presStyleIdx="9" presStyleCnt="19"/>
      <dgm:spPr/>
    </dgm:pt>
    <dgm:pt modelId="{17C3EBD9-1795-BA4E-89E5-DB3B10BEFCE8}" type="pres">
      <dgm:prSet presAssocID="{53707B86-E5B1-E540-A25E-99EADC53C6C9}" presName="c11" presStyleLbl="node1" presStyleIdx="10" presStyleCnt="19"/>
      <dgm:spPr/>
    </dgm:pt>
    <dgm:pt modelId="{5F1780A8-BBC1-0440-86F8-66E92E7B0CAC}" type="pres">
      <dgm:prSet presAssocID="{53707B86-E5B1-E540-A25E-99EADC53C6C9}" presName="c12" presStyleLbl="node1" presStyleIdx="11" presStyleCnt="19"/>
      <dgm:spPr/>
    </dgm:pt>
    <dgm:pt modelId="{3544D1B6-C5FA-8E42-ACF3-748F061BAC90}" type="pres">
      <dgm:prSet presAssocID="{53707B86-E5B1-E540-A25E-99EADC53C6C9}" presName="c13" presStyleLbl="node1" presStyleIdx="12" presStyleCnt="19"/>
      <dgm:spPr/>
    </dgm:pt>
    <dgm:pt modelId="{CA052B9D-464E-4F40-942B-7F0D84CA462C}" type="pres">
      <dgm:prSet presAssocID="{53707B86-E5B1-E540-A25E-99EADC53C6C9}" presName="c14" presStyleLbl="node1" presStyleIdx="13" presStyleCnt="19"/>
      <dgm:spPr/>
    </dgm:pt>
    <dgm:pt modelId="{A73F75FF-9FA1-D84F-8554-43AA4777EF3A}" type="pres">
      <dgm:prSet presAssocID="{53707B86-E5B1-E540-A25E-99EADC53C6C9}" presName="c15" presStyleLbl="node1" presStyleIdx="14" presStyleCnt="19"/>
      <dgm:spPr/>
    </dgm:pt>
    <dgm:pt modelId="{A319FD51-9501-2B45-92F3-BA972A2DD5E3}" type="pres">
      <dgm:prSet presAssocID="{53707B86-E5B1-E540-A25E-99EADC53C6C9}" presName="c16" presStyleLbl="node1" presStyleIdx="15" presStyleCnt="19"/>
      <dgm:spPr/>
    </dgm:pt>
    <dgm:pt modelId="{A1B0BAE3-ADDA-5045-86F0-1786E6478CFC}" type="pres">
      <dgm:prSet presAssocID="{53707B86-E5B1-E540-A25E-99EADC53C6C9}" presName="c17" presStyleLbl="node1" presStyleIdx="16" presStyleCnt="19"/>
      <dgm:spPr/>
    </dgm:pt>
    <dgm:pt modelId="{8EA65413-30F8-6E46-8F39-5784A8040D56}" type="pres">
      <dgm:prSet presAssocID="{53707B86-E5B1-E540-A25E-99EADC53C6C9}" presName="c18" presStyleLbl="node1" presStyleIdx="17" presStyleCnt="19"/>
      <dgm:spPr/>
    </dgm:pt>
    <dgm:pt modelId="{AC15E810-C608-E645-B430-DAA6B84F2EFE}" type="pres">
      <dgm:prSet presAssocID="{A1C3FC99-5516-B542-98A6-3AB6F1E5FAE2}" presName="chevronComposite1" presStyleCnt="0"/>
      <dgm:spPr/>
    </dgm:pt>
    <dgm:pt modelId="{8CE3A2D2-F67A-BE40-B300-7724B54FBF3D}" type="pres">
      <dgm:prSet presAssocID="{A1C3FC99-5516-B542-98A6-3AB6F1E5FAE2}" presName="chevron1" presStyleLbl="sibTrans2D1" presStyleIdx="0" presStyleCnt="2"/>
      <dgm:spPr/>
    </dgm:pt>
    <dgm:pt modelId="{5BC25778-6C2F-B64E-AB8A-6754034CBF0E}" type="pres">
      <dgm:prSet presAssocID="{A1C3FC99-5516-B542-98A6-3AB6F1E5FAE2}" presName="spChevron1" presStyleCnt="0"/>
      <dgm:spPr/>
    </dgm:pt>
    <dgm:pt modelId="{6C92F72D-514D-C04D-92D3-538B38D78586}" type="pres">
      <dgm:prSet presAssocID="{A1C3FC99-5516-B542-98A6-3AB6F1E5FAE2}" presName="overlap" presStyleCnt="0"/>
      <dgm:spPr/>
    </dgm:pt>
    <dgm:pt modelId="{4D895EB3-6F15-3346-A2C0-0F58AC01CAF2}" type="pres">
      <dgm:prSet presAssocID="{A1C3FC99-5516-B542-98A6-3AB6F1E5FAE2}" presName="chevronComposite2" presStyleCnt="0"/>
      <dgm:spPr/>
    </dgm:pt>
    <dgm:pt modelId="{BDFC1CF3-F4A9-1D40-90F6-75DE5AF73979}" type="pres">
      <dgm:prSet presAssocID="{A1C3FC99-5516-B542-98A6-3AB6F1E5FAE2}" presName="chevron2" presStyleLbl="sibTrans2D1" presStyleIdx="1" presStyleCnt="2"/>
      <dgm:spPr/>
    </dgm:pt>
    <dgm:pt modelId="{55ABC55B-BA36-E14A-99C6-B16FF9CE2223}" type="pres">
      <dgm:prSet presAssocID="{A1C3FC99-5516-B542-98A6-3AB6F1E5FAE2}" presName="spChevron2" presStyleCnt="0"/>
      <dgm:spPr/>
    </dgm:pt>
    <dgm:pt modelId="{2D9FB4E2-3ADB-054C-908B-14F53A18D636}" type="pres">
      <dgm:prSet presAssocID="{806175D6-EA2B-864D-8FC3-FFA675460431}" presName="last" presStyleCnt="0"/>
      <dgm:spPr/>
    </dgm:pt>
    <dgm:pt modelId="{26159FA2-136C-684A-82F6-128C37A7ACFC}" type="pres">
      <dgm:prSet presAssocID="{806175D6-EA2B-864D-8FC3-FFA675460431}" presName="circleTx" presStyleLbl="node1" presStyleIdx="18" presStyleCnt="19"/>
      <dgm:spPr/>
    </dgm:pt>
    <dgm:pt modelId="{D091D42E-6B92-8E45-980E-D07DECAECE36}" type="pres">
      <dgm:prSet presAssocID="{806175D6-EA2B-864D-8FC3-FFA675460431}" presName="spN" presStyleCnt="0"/>
      <dgm:spPr/>
    </dgm:pt>
  </dgm:ptLst>
  <dgm:cxnLst>
    <dgm:cxn modelId="{EDEC1526-0A64-074E-9FA2-DF4E308EAA00}" srcId="{BA6FB872-14E0-7E41-B500-A62BC026117B}" destId="{53707B86-E5B1-E540-A25E-99EADC53C6C9}" srcOrd="0" destOrd="0" parTransId="{42A029BA-1C65-A343-8898-687D8277FEA4}" sibTransId="{A1C3FC99-5516-B542-98A6-3AB6F1E5FAE2}"/>
    <dgm:cxn modelId="{C992D73D-5CFD-B84B-AE2B-B48CAC3318CB}" type="presOf" srcId="{53707B86-E5B1-E540-A25E-99EADC53C6C9}" destId="{BE5C497D-BA32-F74A-9FE5-454A56A713A9}" srcOrd="0" destOrd="0" presId="urn:microsoft.com/office/officeart/2009/3/layout/RandomtoResultProcess"/>
    <dgm:cxn modelId="{7860DB5C-1DEA-4848-B6C2-5D38B6341195}" type="presOf" srcId="{BA6FB872-14E0-7E41-B500-A62BC026117B}" destId="{29D67F80-4430-DD47-B6CB-93E95E39F67E}" srcOrd="0" destOrd="0" presId="urn:microsoft.com/office/officeart/2009/3/layout/RandomtoResultProcess"/>
    <dgm:cxn modelId="{D8BFAD97-04E6-064C-951E-8EA4563336EF}" srcId="{BA6FB872-14E0-7E41-B500-A62BC026117B}" destId="{806175D6-EA2B-864D-8FC3-FFA675460431}" srcOrd="1" destOrd="0" parTransId="{05E4770B-8ADE-B74E-9EF2-322AA04EFAD0}" sibTransId="{D94C117C-CDD1-0046-AEB7-7F6443A9F343}"/>
    <dgm:cxn modelId="{954E0AEB-2F20-164B-B31A-7D5CD74A3333}" type="presOf" srcId="{806175D6-EA2B-864D-8FC3-FFA675460431}" destId="{26159FA2-136C-684A-82F6-128C37A7ACFC}" srcOrd="0" destOrd="0" presId="urn:microsoft.com/office/officeart/2009/3/layout/RandomtoResultProcess"/>
    <dgm:cxn modelId="{C114B9C4-D16F-D946-A096-FB2736511D73}" type="presParOf" srcId="{29D67F80-4430-DD47-B6CB-93E95E39F67E}" destId="{B38E104E-8A52-E74E-865E-361A01E9CF4E}" srcOrd="0" destOrd="0" presId="urn:microsoft.com/office/officeart/2009/3/layout/RandomtoResultProcess"/>
    <dgm:cxn modelId="{F29DE359-08CD-2E43-B762-EC55972BB573}" type="presParOf" srcId="{B38E104E-8A52-E74E-865E-361A01E9CF4E}" destId="{BE5C497D-BA32-F74A-9FE5-454A56A713A9}" srcOrd="0" destOrd="0" presId="urn:microsoft.com/office/officeart/2009/3/layout/RandomtoResultProcess"/>
    <dgm:cxn modelId="{2681F037-863B-814E-9B6E-7427C567196F}" type="presParOf" srcId="{B38E104E-8A52-E74E-865E-361A01E9CF4E}" destId="{CCB7E115-02BB-8F46-B10A-35BCC3F125E5}" srcOrd="1" destOrd="0" presId="urn:microsoft.com/office/officeart/2009/3/layout/RandomtoResultProcess"/>
    <dgm:cxn modelId="{EF50EECF-6EF9-EC44-80E0-8DED6CE532C4}" type="presParOf" srcId="{B38E104E-8A52-E74E-865E-361A01E9CF4E}" destId="{2E9C5E83-3FA5-7C41-877A-58F2B2F6AD38}" srcOrd="2" destOrd="0" presId="urn:microsoft.com/office/officeart/2009/3/layout/RandomtoResultProcess"/>
    <dgm:cxn modelId="{A474E15C-A872-654E-A2BF-0AEA58807E5D}" type="presParOf" srcId="{B38E104E-8A52-E74E-865E-361A01E9CF4E}" destId="{1A05D1F9-8598-6E4F-B13F-1206269D4807}" srcOrd="3" destOrd="0" presId="urn:microsoft.com/office/officeart/2009/3/layout/RandomtoResultProcess"/>
    <dgm:cxn modelId="{D4508F96-5F2A-7E48-883B-75BE2A7E83F9}" type="presParOf" srcId="{B38E104E-8A52-E74E-865E-361A01E9CF4E}" destId="{5E8AF05C-7A79-8F45-A60E-3393D038CC90}" srcOrd="4" destOrd="0" presId="urn:microsoft.com/office/officeart/2009/3/layout/RandomtoResultProcess"/>
    <dgm:cxn modelId="{25B39A99-D345-3A45-B68B-0309BDEC6157}" type="presParOf" srcId="{B38E104E-8A52-E74E-865E-361A01E9CF4E}" destId="{2F0C1FBD-300D-484F-B263-789D0685A15F}" srcOrd="5" destOrd="0" presId="urn:microsoft.com/office/officeart/2009/3/layout/RandomtoResultProcess"/>
    <dgm:cxn modelId="{44B76E5E-76B7-9943-9AA3-610BE8F7DE3A}" type="presParOf" srcId="{B38E104E-8A52-E74E-865E-361A01E9CF4E}" destId="{F4F5D08D-B14C-0142-9038-A2982DE5B260}" srcOrd="6" destOrd="0" presId="urn:microsoft.com/office/officeart/2009/3/layout/RandomtoResultProcess"/>
    <dgm:cxn modelId="{D2A20A0B-DACE-9148-80CE-2D9FDAF2082E}" type="presParOf" srcId="{B38E104E-8A52-E74E-865E-361A01E9CF4E}" destId="{8FFCF8DA-5603-5140-B8AB-69A3B16863C2}" srcOrd="7" destOrd="0" presId="urn:microsoft.com/office/officeart/2009/3/layout/RandomtoResultProcess"/>
    <dgm:cxn modelId="{405210D0-7E41-5449-807A-BF45C95F66F4}" type="presParOf" srcId="{B38E104E-8A52-E74E-865E-361A01E9CF4E}" destId="{EA6F3D8F-9820-A240-8F37-587D912EA9ED}" srcOrd="8" destOrd="0" presId="urn:microsoft.com/office/officeart/2009/3/layout/RandomtoResultProcess"/>
    <dgm:cxn modelId="{B61ECDB9-530B-EE44-82AD-BECA762D93EF}" type="presParOf" srcId="{B38E104E-8A52-E74E-865E-361A01E9CF4E}" destId="{446327BB-3049-754C-B35D-422E135BD5BA}" srcOrd="9" destOrd="0" presId="urn:microsoft.com/office/officeart/2009/3/layout/RandomtoResultProcess"/>
    <dgm:cxn modelId="{F99F927F-CF23-6342-8706-E3557126A065}" type="presParOf" srcId="{B38E104E-8A52-E74E-865E-361A01E9CF4E}" destId="{D6144DAA-9EC3-8B44-90AE-A94E83B6CA5B}" srcOrd="10" destOrd="0" presId="urn:microsoft.com/office/officeart/2009/3/layout/RandomtoResultProcess"/>
    <dgm:cxn modelId="{E4BB9AA0-0187-7748-B44B-D22D227F6D58}" type="presParOf" srcId="{B38E104E-8A52-E74E-865E-361A01E9CF4E}" destId="{17C3EBD9-1795-BA4E-89E5-DB3B10BEFCE8}" srcOrd="11" destOrd="0" presId="urn:microsoft.com/office/officeart/2009/3/layout/RandomtoResultProcess"/>
    <dgm:cxn modelId="{F8D009B1-CF03-474B-ABAC-E3C848F017A6}" type="presParOf" srcId="{B38E104E-8A52-E74E-865E-361A01E9CF4E}" destId="{5F1780A8-BBC1-0440-86F8-66E92E7B0CAC}" srcOrd="12" destOrd="0" presId="urn:microsoft.com/office/officeart/2009/3/layout/RandomtoResultProcess"/>
    <dgm:cxn modelId="{03A2D28C-C309-5842-9D21-27871BFF9957}" type="presParOf" srcId="{B38E104E-8A52-E74E-865E-361A01E9CF4E}" destId="{3544D1B6-C5FA-8E42-ACF3-748F061BAC90}" srcOrd="13" destOrd="0" presId="urn:microsoft.com/office/officeart/2009/3/layout/RandomtoResultProcess"/>
    <dgm:cxn modelId="{86FA6996-CC42-8348-A15B-9D555D5D8678}" type="presParOf" srcId="{B38E104E-8A52-E74E-865E-361A01E9CF4E}" destId="{CA052B9D-464E-4F40-942B-7F0D84CA462C}" srcOrd="14" destOrd="0" presId="urn:microsoft.com/office/officeart/2009/3/layout/RandomtoResultProcess"/>
    <dgm:cxn modelId="{2F85EEED-61CB-3846-B7C4-E83DAF6B53B3}" type="presParOf" srcId="{B38E104E-8A52-E74E-865E-361A01E9CF4E}" destId="{A73F75FF-9FA1-D84F-8554-43AA4777EF3A}" srcOrd="15" destOrd="0" presId="urn:microsoft.com/office/officeart/2009/3/layout/RandomtoResultProcess"/>
    <dgm:cxn modelId="{CAE1BCEB-3DA7-9040-9A48-28507060253A}" type="presParOf" srcId="{B38E104E-8A52-E74E-865E-361A01E9CF4E}" destId="{A319FD51-9501-2B45-92F3-BA972A2DD5E3}" srcOrd="16" destOrd="0" presId="urn:microsoft.com/office/officeart/2009/3/layout/RandomtoResultProcess"/>
    <dgm:cxn modelId="{EA353D37-C1E5-7B48-A6BD-5E95BB335B37}" type="presParOf" srcId="{B38E104E-8A52-E74E-865E-361A01E9CF4E}" destId="{A1B0BAE3-ADDA-5045-86F0-1786E6478CFC}" srcOrd="17" destOrd="0" presId="urn:microsoft.com/office/officeart/2009/3/layout/RandomtoResultProcess"/>
    <dgm:cxn modelId="{C4067CD7-4D1D-3340-80BF-55EDA51319D6}" type="presParOf" srcId="{B38E104E-8A52-E74E-865E-361A01E9CF4E}" destId="{8EA65413-30F8-6E46-8F39-5784A8040D56}" srcOrd="18" destOrd="0" presId="urn:microsoft.com/office/officeart/2009/3/layout/RandomtoResultProcess"/>
    <dgm:cxn modelId="{FE05C831-735A-A74F-9237-02868C18CBF5}" type="presParOf" srcId="{29D67F80-4430-DD47-B6CB-93E95E39F67E}" destId="{AC15E810-C608-E645-B430-DAA6B84F2EFE}" srcOrd="1" destOrd="0" presId="urn:microsoft.com/office/officeart/2009/3/layout/RandomtoResultProcess"/>
    <dgm:cxn modelId="{5BE192A0-448A-864F-9C05-017CA399A89F}" type="presParOf" srcId="{AC15E810-C608-E645-B430-DAA6B84F2EFE}" destId="{8CE3A2D2-F67A-BE40-B300-7724B54FBF3D}" srcOrd="0" destOrd="0" presId="urn:microsoft.com/office/officeart/2009/3/layout/RandomtoResultProcess"/>
    <dgm:cxn modelId="{08D157AE-0B5E-1F47-AD42-B44BFCFE3803}" type="presParOf" srcId="{AC15E810-C608-E645-B430-DAA6B84F2EFE}" destId="{5BC25778-6C2F-B64E-AB8A-6754034CBF0E}" srcOrd="1" destOrd="0" presId="urn:microsoft.com/office/officeart/2009/3/layout/RandomtoResultProcess"/>
    <dgm:cxn modelId="{06C02354-D4C2-254C-8C07-A4AD3FEA5616}" type="presParOf" srcId="{29D67F80-4430-DD47-B6CB-93E95E39F67E}" destId="{6C92F72D-514D-C04D-92D3-538B38D78586}" srcOrd="2" destOrd="0" presId="urn:microsoft.com/office/officeart/2009/3/layout/RandomtoResultProcess"/>
    <dgm:cxn modelId="{C0B770A1-1D1E-9F40-9CB3-2CFE444BF12F}" type="presParOf" srcId="{29D67F80-4430-DD47-B6CB-93E95E39F67E}" destId="{4D895EB3-6F15-3346-A2C0-0F58AC01CAF2}" srcOrd="3" destOrd="0" presId="urn:microsoft.com/office/officeart/2009/3/layout/RandomtoResultProcess"/>
    <dgm:cxn modelId="{D441CE1C-7322-A842-87BB-810B23C50A87}" type="presParOf" srcId="{4D895EB3-6F15-3346-A2C0-0F58AC01CAF2}" destId="{BDFC1CF3-F4A9-1D40-90F6-75DE5AF73979}" srcOrd="0" destOrd="0" presId="urn:microsoft.com/office/officeart/2009/3/layout/RandomtoResultProcess"/>
    <dgm:cxn modelId="{63D2DF33-B74B-D447-9179-83F1260596FA}" type="presParOf" srcId="{4D895EB3-6F15-3346-A2C0-0F58AC01CAF2}" destId="{55ABC55B-BA36-E14A-99C6-B16FF9CE2223}" srcOrd="1" destOrd="0" presId="urn:microsoft.com/office/officeart/2009/3/layout/RandomtoResultProcess"/>
    <dgm:cxn modelId="{6B41C4C5-738E-3F49-8F6D-DFFF7E3614B3}" type="presParOf" srcId="{29D67F80-4430-DD47-B6CB-93E95E39F67E}" destId="{2D9FB4E2-3ADB-054C-908B-14F53A18D636}" srcOrd="4" destOrd="0" presId="urn:microsoft.com/office/officeart/2009/3/layout/RandomtoResultProcess"/>
    <dgm:cxn modelId="{E86DF2C7-E182-D841-9058-24EF1C9DBBC9}" type="presParOf" srcId="{2D9FB4E2-3ADB-054C-908B-14F53A18D636}" destId="{26159FA2-136C-684A-82F6-128C37A7ACFC}" srcOrd="0" destOrd="0" presId="urn:microsoft.com/office/officeart/2009/3/layout/RandomtoResultProcess"/>
    <dgm:cxn modelId="{7B80F808-8152-BA4A-88C1-42A239AE08E4}" type="presParOf" srcId="{2D9FB4E2-3ADB-054C-908B-14F53A18D636}" destId="{D091D42E-6B92-8E45-980E-D07DECAECE36}" srcOrd="1"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5C497D-BA32-F74A-9FE5-454A56A713A9}">
      <dsp:nvSpPr>
        <dsp:cNvPr id="0" name=""/>
        <dsp:cNvSpPr/>
      </dsp:nvSpPr>
      <dsp:spPr>
        <a:xfrm>
          <a:off x="174247" y="2504386"/>
          <a:ext cx="3434741" cy="11319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Optimize placement of street teams</a:t>
          </a:r>
        </a:p>
      </dsp:txBody>
      <dsp:txXfrm>
        <a:off x="174247" y="2504386"/>
        <a:ext cx="3434741" cy="1131903"/>
      </dsp:txXfrm>
    </dsp:sp>
    <dsp:sp modelId="{CCB7E115-02BB-8F46-B10A-35BCC3F125E5}">
      <dsp:nvSpPr>
        <dsp:cNvPr id="0" name=""/>
        <dsp:cNvSpPr/>
      </dsp:nvSpPr>
      <dsp:spPr>
        <a:xfrm>
          <a:off x="228220" y="216013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9C5E83-3FA5-7C41-877A-58F2B2F6AD38}">
      <dsp:nvSpPr>
        <dsp:cNvPr id="0" name=""/>
        <dsp:cNvSpPr/>
      </dsp:nvSpPr>
      <dsp:spPr>
        <a:xfrm>
          <a:off x="419472" y="1777626"/>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05D1F9-8598-6E4F-B13F-1206269D4807}">
      <dsp:nvSpPr>
        <dsp:cNvPr id="0" name=""/>
        <dsp:cNvSpPr/>
      </dsp:nvSpPr>
      <dsp:spPr>
        <a:xfrm>
          <a:off x="878479" y="1854127"/>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8AF05C-7A79-8F45-A60E-3393D038CC90}">
      <dsp:nvSpPr>
        <dsp:cNvPr id="0" name=""/>
        <dsp:cNvSpPr/>
      </dsp:nvSpPr>
      <dsp:spPr>
        <a:xfrm>
          <a:off x="1260984" y="143337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0C1FBD-300D-484F-B263-789D0685A15F}">
      <dsp:nvSpPr>
        <dsp:cNvPr id="0" name=""/>
        <dsp:cNvSpPr/>
      </dsp:nvSpPr>
      <dsp:spPr>
        <a:xfrm>
          <a:off x="1758241" y="1280369"/>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F5D08D-B14C-0142-9038-A2982DE5B260}">
      <dsp:nvSpPr>
        <dsp:cNvPr id="0" name=""/>
        <dsp:cNvSpPr/>
      </dsp:nvSpPr>
      <dsp:spPr>
        <a:xfrm>
          <a:off x="2370249" y="154812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FCF8DA-5603-5140-B8AB-69A3B16863C2}">
      <dsp:nvSpPr>
        <dsp:cNvPr id="0" name=""/>
        <dsp:cNvSpPr/>
      </dsp:nvSpPr>
      <dsp:spPr>
        <a:xfrm>
          <a:off x="2752755" y="1739375"/>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6F3D8F-9820-A240-8F37-587D912EA9ED}">
      <dsp:nvSpPr>
        <dsp:cNvPr id="0" name=""/>
        <dsp:cNvSpPr/>
      </dsp:nvSpPr>
      <dsp:spPr>
        <a:xfrm>
          <a:off x="3288262" y="216013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6327BB-3049-754C-B35D-422E135BD5BA}">
      <dsp:nvSpPr>
        <dsp:cNvPr id="0" name=""/>
        <dsp:cNvSpPr/>
      </dsp:nvSpPr>
      <dsp:spPr>
        <a:xfrm>
          <a:off x="3517765" y="2580887"/>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144DAA-9EC3-8B44-90AE-A94E83B6CA5B}">
      <dsp:nvSpPr>
        <dsp:cNvPr id="0" name=""/>
        <dsp:cNvSpPr/>
      </dsp:nvSpPr>
      <dsp:spPr>
        <a:xfrm>
          <a:off x="1528738" y="1777626"/>
          <a:ext cx="702560" cy="7025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C3EBD9-1795-BA4E-89E5-DB3B10BEFCE8}">
      <dsp:nvSpPr>
        <dsp:cNvPr id="0" name=""/>
        <dsp:cNvSpPr/>
      </dsp:nvSpPr>
      <dsp:spPr>
        <a:xfrm>
          <a:off x="36967" y="3231146"/>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1780A8-BBC1-0440-86F8-66E92E7B0CAC}">
      <dsp:nvSpPr>
        <dsp:cNvPr id="0" name=""/>
        <dsp:cNvSpPr/>
      </dsp:nvSpPr>
      <dsp:spPr>
        <a:xfrm>
          <a:off x="266470" y="3575401"/>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44D1B6-C5FA-8E42-ACF3-748F061BAC90}">
      <dsp:nvSpPr>
        <dsp:cNvPr id="0" name=""/>
        <dsp:cNvSpPr/>
      </dsp:nvSpPr>
      <dsp:spPr>
        <a:xfrm>
          <a:off x="840228" y="3881405"/>
          <a:ext cx="624498" cy="62449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052B9D-464E-4F40-942B-7F0D84CA462C}">
      <dsp:nvSpPr>
        <dsp:cNvPr id="0" name=""/>
        <dsp:cNvSpPr/>
      </dsp:nvSpPr>
      <dsp:spPr>
        <a:xfrm>
          <a:off x="1643489" y="437866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3F75FF-9FA1-D84F-8554-43AA4777EF3A}">
      <dsp:nvSpPr>
        <dsp:cNvPr id="0" name=""/>
        <dsp:cNvSpPr/>
      </dsp:nvSpPr>
      <dsp:spPr>
        <a:xfrm>
          <a:off x="1796491" y="3881405"/>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9FD51-9501-2B45-92F3-BA972A2DD5E3}">
      <dsp:nvSpPr>
        <dsp:cNvPr id="0" name=""/>
        <dsp:cNvSpPr/>
      </dsp:nvSpPr>
      <dsp:spPr>
        <a:xfrm>
          <a:off x="2178997" y="441691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B0BAE3-ADDA-5045-86F0-1786E6478CFC}">
      <dsp:nvSpPr>
        <dsp:cNvPr id="0" name=""/>
        <dsp:cNvSpPr/>
      </dsp:nvSpPr>
      <dsp:spPr>
        <a:xfrm>
          <a:off x="2523252" y="3804904"/>
          <a:ext cx="624498" cy="62449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A65413-30F8-6E46-8F39-5784A8040D56}">
      <dsp:nvSpPr>
        <dsp:cNvPr id="0" name=""/>
        <dsp:cNvSpPr/>
      </dsp:nvSpPr>
      <dsp:spPr>
        <a:xfrm>
          <a:off x="3364763" y="3651902"/>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E3A2D2-F67A-BE40-B300-7724B54FBF3D}">
      <dsp:nvSpPr>
        <dsp:cNvPr id="0" name=""/>
        <dsp:cNvSpPr/>
      </dsp:nvSpPr>
      <dsp:spPr>
        <a:xfrm>
          <a:off x="3794106" y="1853491"/>
          <a:ext cx="1260918" cy="2407230"/>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DFC1CF3-F4A9-1D40-90F6-75DE5AF73979}">
      <dsp:nvSpPr>
        <dsp:cNvPr id="0" name=""/>
        <dsp:cNvSpPr/>
      </dsp:nvSpPr>
      <dsp:spPr>
        <a:xfrm>
          <a:off x="4825766" y="1853491"/>
          <a:ext cx="1260918" cy="2407230"/>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6159FA2-136C-684A-82F6-128C37A7ACFC}">
      <dsp:nvSpPr>
        <dsp:cNvPr id="0" name=""/>
        <dsp:cNvSpPr/>
      </dsp:nvSpPr>
      <dsp:spPr>
        <a:xfrm>
          <a:off x="6224239" y="1654552"/>
          <a:ext cx="2923037" cy="292303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kern="1200" dirty="0"/>
            <a:t>↑Sign ups</a:t>
          </a:r>
        </a:p>
        <a:p>
          <a:pPr marL="0" lvl="0" indent="0" algn="ctr" defTabSz="1244600">
            <a:lnSpc>
              <a:spcPct val="90000"/>
            </a:lnSpc>
            <a:spcBef>
              <a:spcPct val="0"/>
            </a:spcBef>
            <a:spcAft>
              <a:spcPct val="35000"/>
            </a:spcAft>
            <a:buNone/>
          </a:pPr>
          <a:r>
            <a:rPr lang="en-US" sz="2800" kern="1200" dirty="0"/>
            <a:t>↑OMGYN Gala attendance</a:t>
          </a:r>
        </a:p>
        <a:p>
          <a:pPr marL="0" lvl="0" indent="0" algn="ctr" defTabSz="1244600">
            <a:lnSpc>
              <a:spcPct val="90000"/>
            </a:lnSpc>
            <a:spcBef>
              <a:spcPct val="0"/>
            </a:spcBef>
            <a:spcAft>
              <a:spcPct val="35000"/>
            </a:spcAft>
            <a:buNone/>
          </a:pPr>
          <a:r>
            <a:rPr lang="en-US" sz="2800" kern="1200" dirty="0"/>
            <a:t>↑Awareness</a:t>
          </a:r>
        </a:p>
        <a:p>
          <a:pPr marL="0" lvl="0" indent="0" algn="ctr" defTabSz="1244600">
            <a:lnSpc>
              <a:spcPct val="90000"/>
            </a:lnSpc>
            <a:spcBef>
              <a:spcPct val="0"/>
            </a:spcBef>
            <a:spcAft>
              <a:spcPct val="35000"/>
            </a:spcAft>
            <a:buNone/>
          </a:pPr>
          <a:r>
            <a:rPr lang="en-US" sz="2800" kern="1200" dirty="0"/>
            <a:t>↑</a:t>
          </a:r>
          <a:r>
            <a:rPr lang="en-US" sz="2800" kern="1200" dirty="0">
              <a:solidFill>
                <a:srgbClr val="92D050"/>
              </a:solidFill>
            </a:rPr>
            <a:t>$</a:t>
          </a:r>
        </a:p>
      </dsp:txBody>
      <dsp:txXfrm>
        <a:off x="6652308" y="2082621"/>
        <a:ext cx="2066899" cy="2066899"/>
      </dsp:txXfrm>
    </dsp:sp>
  </dsp:spTree>
</dsp:drawing>
</file>

<file path=ppt/diagrams/layout1.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18B43-61FA-C141-A7AF-D584AF6CDDE8}" type="datetimeFigureOut">
              <a:rPr lang="en-US" smtClean="0"/>
              <a:t>9/25/19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663B5E-7A5D-F44B-B34F-335F2743F92E}" type="slidenum">
              <a:rPr lang="en-US" smtClean="0"/>
              <a:t>‹#›</a:t>
            </a:fld>
            <a:endParaRPr lang="en-US"/>
          </a:p>
        </p:txBody>
      </p:sp>
    </p:spTree>
    <p:extLst>
      <p:ext uri="{BB962C8B-B14F-4D97-AF65-F5344CB8AC3E}">
        <p14:creationId xmlns:p14="http://schemas.microsoft.com/office/powerpoint/2010/main" val="277192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 = Motivation, Objective, Goals</a:t>
            </a:r>
          </a:p>
          <a:p>
            <a:r>
              <a:rPr lang="en-US" b="1" dirty="0"/>
              <a:t>An email exchange with a client</a:t>
            </a:r>
          </a:p>
          <a:p>
            <a:r>
              <a:rPr lang="en-US" dirty="0"/>
              <a:t>Chad, Cliff and Roberto -</a:t>
            </a:r>
          </a:p>
          <a:p>
            <a:r>
              <a:rPr lang="en-US" dirty="0"/>
              <a:t>It was great to meet with you and chat at the event where we recently met and had a nice chat. We’d love to take some next steps to see if working together is something that would make sense for both parties.</a:t>
            </a:r>
          </a:p>
          <a:p>
            <a:r>
              <a:rPr lang="en-US" dirty="0"/>
              <a:t>As we mentioned, we are interested in harnessing the power of data and analytics to optimize the effectiveness of our street team work, which is a significant portion of our fundraising efforts.</a:t>
            </a:r>
          </a:p>
          <a:p>
            <a:r>
              <a:rPr lang="en-US" dirty="0" err="1"/>
              <a:t>WomenTechWomenYes</a:t>
            </a:r>
            <a:r>
              <a:rPr lang="en-US" dirty="0"/>
              <a:t> (WTWY) has an annual gala at the beginning of the summer each year. As we are new and inclusive organization, we try to do double duty with the gala both to fill our event space with individuals passionate about increasing the participation of women in technology, and to concurrently build awareness and reach.</a:t>
            </a:r>
          </a:p>
          <a:p>
            <a:r>
              <a:rPr lang="en-US" dirty="0"/>
              <a:t>To this end we place street teams at entrances to subway stations. The street teams collect email addresses and those who sign up are sent free tickets to our gala.</a:t>
            </a:r>
          </a:p>
          <a:p>
            <a:r>
              <a:rPr lang="en-US" dirty="0"/>
              <a:t>Where we’d like to solicit your engagement is to use MTA subway data, which as I’m sure you know is available freely from the city, to help us optimize the placement of our street teams, such that we can gather the most signatures, ideally from those who will attend the gala and contribute to our cause.</a:t>
            </a:r>
          </a:p>
          <a:p>
            <a:r>
              <a:rPr lang="en-US" dirty="0"/>
              <a:t>The ball is in your court now—do you think this is something that would be feasible for your group? From there we can explore what kind of an engagement would make sense for all of us.</a:t>
            </a:r>
          </a:p>
          <a:p>
            <a:r>
              <a:rPr lang="en-US" dirty="0"/>
              <a:t>Best,</a:t>
            </a:r>
          </a:p>
          <a:p>
            <a:r>
              <a:rPr lang="en-US" dirty="0" err="1"/>
              <a:t>Karrine</a:t>
            </a:r>
            <a:r>
              <a:rPr lang="en-US" dirty="0"/>
              <a:t> and Dahlia</a:t>
            </a:r>
          </a:p>
          <a:p>
            <a:r>
              <a:rPr lang="en-US" dirty="0"/>
              <a:t>WTWY International</a:t>
            </a:r>
          </a:p>
          <a:p>
            <a:endParaRPr lang="en-US" dirty="0"/>
          </a:p>
          <a:p>
            <a:r>
              <a:rPr lang="en-US" b="1" dirty="0"/>
              <a:t>Draft Proposal:</a:t>
            </a:r>
          </a:p>
          <a:p>
            <a:r>
              <a:rPr lang="en-US" b="1" dirty="0"/>
              <a:t>WTWY street teams</a:t>
            </a:r>
          </a:p>
          <a:p>
            <a:r>
              <a:rPr lang="en-US" b="1" dirty="0"/>
              <a:t>Problem statement:</a:t>
            </a:r>
          </a:p>
          <a:p>
            <a:r>
              <a:rPr lang="en-US" dirty="0"/>
              <a:t>WTWY needs to optimize their street teams so that they can get the most email signups for their annual OMGYN Gala. Ideally, the email signups will convert at a high rate to gala attendees, and among attendees, many will make contributions to WTWY.</a:t>
            </a:r>
          </a:p>
          <a:p>
            <a:r>
              <a:rPr lang="en-US" dirty="0"/>
              <a:t>MTA data obtained from the NYC Data Portal provides rich information about the travel patterns of New Yorkers -- using this information, can we create a street team deployment plan that will optimize WTWY’s resources toward achieving their goals?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2</a:t>
            </a:fld>
            <a:endParaRPr lang="en-US"/>
          </a:p>
        </p:txBody>
      </p:sp>
    </p:spTree>
    <p:extLst>
      <p:ext uri="{BB962C8B-B14F-4D97-AF65-F5344CB8AC3E}">
        <p14:creationId xmlns:p14="http://schemas.microsoft.com/office/powerpoint/2010/main" val="3662703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Karrine</a:t>
            </a:r>
            <a:r>
              <a:rPr lang="en-US" dirty="0"/>
              <a:t> &amp; Dahlia -</a:t>
            </a:r>
          </a:p>
          <a:p>
            <a:r>
              <a:rPr lang="en-US" dirty="0"/>
              <a:t>Hope you are well! We pulled the </a:t>
            </a:r>
            <a:r>
              <a:rPr lang="en-US" dirty="0" err="1"/>
              <a:t>mta</a:t>
            </a:r>
            <a:r>
              <a:rPr lang="en-US" dirty="0"/>
              <a:t> data from the public data portal and ran some initial feasibility analyses. Check out the attached document. With the MTA data alone, we can definitely help you to find places to deploy your teams to access the most people per day. We also included a few more ideas of different scales that would greatly improve the effectiveness our analyses could have toward achieving your goals.</a:t>
            </a:r>
          </a:p>
          <a:p>
            <a:r>
              <a:rPr lang="en-US" dirty="0"/>
              <a:t>Let us know what you think—we can set up a call to go through this with you, maybe this Thursday or Friday after 3?</a:t>
            </a:r>
          </a:p>
        </p:txBody>
      </p:sp>
      <p:sp>
        <p:nvSpPr>
          <p:cNvPr id="4" name="Slide Number Placeholder 3"/>
          <p:cNvSpPr>
            <a:spLocks noGrp="1"/>
          </p:cNvSpPr>
          <p:nvPr>
            <p:ph type="sldNum" sz="quarter" idx="5"/>
          </p:nvPr>
        </p:nvSpPr>
        <p:spPr/>
        <p:txBody>
          <a:bodyPr/>
          <a:lstStyle/>
          <a:p>
            <a:fld id="{29663B5E-7A5D-F44B-B34F-335F2743F92E}" type="slidenum">
              <a:rPr lang="en-US" smtClean="0"/>
              <a:t>3</a:t>
            </a:fld>
            <a:endParaRPr lang="en-US"/>
          </a:p>
        </p:txBody>
      </p:sp>
    </p:spTree>
    <p:extLst>
      <p:ext uri="{BB962C8B-B14F-4D97-AF65-F5344CB8AC3E}">
        <p14:creationId xmlns:p14="http://schemas.microsoft.com/office/powerpoint/2010/main" val="3504586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1-2 Slides</a:t>
            </a:r>
          </a:p>
          <a:p>
            <a:r>
              <a:rPr lang="en-US" dirty="0"/>
              <a:t>Data, Models, Metrics, Tools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4</a:t>
            </a:fld>
            <a:endParaRPr lang="en-US"/>
          </a:p>
        </p:txBody>
      </p:sp>
    </p:spTree>
    <p:extLst>
      <p:ext uri="{BB962C8B-B14F-4D97-AF65-F5344CB8AC3E}">
        <p14:creationId xmlns:p14="http://schemas.microsoft.com/office/powerpoint/2010/main" val="3929584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Email addresses – find where past attendees/contributors are coming from and connect with their organizations’ leadership, if applicable</a:t>
            </a:r>
          </a:p>
          <a:p>
            <a:endParaRPr lang="en-US" dirty="0"/>
          </a:p>
          <a:p>
            <a:endParaRPr lang="en-US" dirty="0"/>
          </a:p>
          <a:p>
            <a:r>
              <a:rPr lang="en-US" b="1" dirty="0"/>
              <a:t>What else we could do:</a:t>
            </a:r>
          </a:p>
          <a:p>
            <a:r>
              <a:rPr lang="en-US" dirty="0"/>
              <a:t>More fun with MTA data</a:t>
            </a:r>
          </a:p>
          <a:p>
            <a:r>
              <a:rPr lang="en-US" dirty="0"/>
              <a:t>For this feasibility analysis, we collapsed data to the day and station. This gives us some great information for daily scheduling. We can additionally break this data down into morning and evening ridership, or even the mid-day (lunch hour) interval.</a:t>
            </a:r>
          </a:p>
          <a:p>
            <a:r>
              <a:rPr lang="en-US" dirty="0"/>
              <a:t>We also noticed that the top stations have much much greater volume than other stations that are still very high up on the list. With more information about the size of your street team force and the number of workers per team, we can build a model that allows more than one team to be deployed to very-high-volume stations</a:t>
            </a:r>
          </a:p>
          <a:p>
            <a:r>
              <a:rPr lang="en-US" dirty="0"/>
              <a:t>[insert example or doodle]</a:t>
            </a:r>
          </a:p>
          <a:p>
            <a:r>
              <a:rPr lang="en-US" dirty="0"/>
              <a:t>seasonal</a:t>
            </a:r>
          </a:p>
          <a:p>
            <a:r>
              <a:rPr lang="en-US" dirty="0"/>
              <a:t>entrances</a:t>
            </a:r>
          </a:p>
          <a:p>
            <a:r>
              <a:rPr lang="en-US" b="1" dirty="0"/>
              <a:t>Adding more data sources (etc.)</a:t>
            </a:r>
          </a:p>
          <a:p>
            <a:r>
              <a:rPr lang="en-US" dirty="0"/>
              <a:t>Using only the MTA data, we can make some rough guesses about the people who are using the station, based on the weekly patterns of ridership. Beyond that, however, we are fairly blind. To help the WTWY achieve its conversion goals, we have a few ideas that would slightly broaden the scope of this project and result in much greater returns.</a:t>
            </a:r>
          </a:p>
          <a:p>
            <a:r>
              <a:rPr lang="en-US" dirty="0"/>
              <a:t>Geographic &amp; demographic information about areas around stations</a:t>
            </a:r>
          </a:p>
          <a:p>
            <a:r>
              <a:rPr lang="en-US" dirty="0"/>
              <a:t>Bring on an ethnographer or marketing specialist to help us create profiles of those most likely to attend the Gala and contribute</a:t>
            </a:r>
          </a:p>
          <a:p>
            <a:r>
              <a:rPr lang="en-US" dirty="0"/>
              <a:t>Design some A/B tests or similar experiments to gather data informed feedback on signature conversions</a:t>
            </a:r>
          </a:p>
          <a:p>
            <a:r>
              <a:rPr lang="en-US" dirty="0"/>
              <a:t>On the very-large scale side of things, we could design for you an optimizer that assigns deployments and collects signature results in real time. This did not really sound like the scope of project you were interested in at the time of our conversation, but if it piques your interest we’d could tell you more. Systems like these are often flexible enough to serve multiple marketing and fundraising needs for an organization.</a:t>
            </a:r>
          </a:p>
          <a:p>
            <a:r>
              <a:rPr lang="en-US" b="1" dirty="0"/>
              <a:t>Conclusion:</a:t>
            </a:r>
          </a:p>
          <a:p>
            <a:r>
              <a:rPr lang="en-US" dirty="0"/>
              <a:t>We had a lot of fun wrangling the </a:t>
            </a:r>
            <a:r>
              <a:rPr lang="en-US" dirty="0" err="1"/>
              <a:t>mta</a:t>
            </a:r>
            <a:r>
              <a:rPr lang="en-US" dirty="0"/>
              <a:t> data and coming up with these simple plots. Based on your interests and scope, we can go ahead with anything discussed above, or meet to iterate on these themes. We’re really looking forward to working with you! Women in tech is an issue we love to support.</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8</a:t>
            </a:fld>
            <a:endParaRPr lang="en-US"/>
          </a:p>
        </p:txBody>
      </p:sp>
    </p:spTree>
    <p:extLst>
      <p:ext uri="{BB962C8B-B14F-4D97-AF65-F5344CB8AC3E}">
        <p14:creationId xmlns:p14="http://schemas.microsoft.com/office/powerpoint/2010/main" val="2006318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Email addresses – find where past attendees/contributors are coming from and connect with their organizations’ leadership, if applicable</a:t>
            </a:r>
          </a:p>
        </p:txBody>
      </p:sp>
      <p:sp>
        <p:nvSpPr>
          <p:cNvPr id="4" name="Slide Number Placeholder 3"/>
          <p:cNvSpPr>
            <a:spLocks noGrp="1"/>
          </p:cNvSpPr>
          <p:nvPr>
            <p:ph type="sldNum" sz="quarter" idx="5"/>
          </p:nvPr>
        </p:nvSpPr>
        <p:spPr/>
        <p:txBody>
          <a:bodyPr/>
          <a:lstStyle/>
          <a:p>
            <a:fld id="{29663B5E-7A5D-F44B-B34F-335F2743F92E}" type="slidenum">
              <a:rPr lang="en-US" smtClean="0"/>
              <a:t>9</a:t>
            </a:fld>
            <a:endParaRPr lang="en-US"/>
          </a:p>
        </p:txBody>
      </p:sp>
    </p:spTree>
    <p:extLst>
      <p:ext uri="{BB962C8B-B14F-4D97-AF65-F5344CB8AC3E}">
        <p14:creationId xmlns:p14="http://schemas.microsoft.com/office/powerpoint/2010/main" val="1489725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68CE-1B3F-2E4A-86F5-7715F3CA6D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4452F4-232E-584D-B2A4-AC0AA39F35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EE6EE2-6F24-C54E-891D-BB9BC3CD8118}"/>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1683FCA8-ACA5-B846-9D4C-6FCB6C2FED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0AC503-BBF8-054A-B697-D30ECBDCBAE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49841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BEA4C-26C7-2948-9375-152829E682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80BFC3-D659-6142-98B8-FAA058B7BB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339F89-1AEA-D549-A5C2-81568ED5EDB7}"/>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ABF80E86-0AA5-BB41-836C-85BD172B1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38DFBB-A6FB-D040-96CD-06F41454268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385759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990DEE-4847-AA4F-A99E-332D3527B1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9BE08-F51B-0145-AB85-6725E63D6A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D37749-FB94-754E-BF87-92E2D9D0E3D0}"/>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A2B7D830-C740-B248-A1DB-DDBA39FE80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A006B-9634-264A-BE67-96BB7FA7201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81638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9193-65A8-2245-80B7-BDF75732C7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7BA6DD-877E-2441-9660-A88AC49B6F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A876AB-A7C9-4248-868C-8E7A3AFB11DE}"/>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CE61417B-87FE-274A-A5BB-461455089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E73C-22AA-3A44-950A-757BDD502595}"/>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465396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4CEF6-F354-E14B-AE29-F11040FCA3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52CA055-F241-EC40-9A69-1F44A5F1A6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0A69F0-61D7-5D4A-873E-A6D113C6AA7E}"/>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16D86674-4EC7-134C-AA30-CF84A85D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193F7-113B-DF4C-BEF3-07395D4253B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598995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4D4F9-7EB2-9E41-A79C-C0432A8F00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A4E4E-18A8-7E4B-81A0-08CD60F7C9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B73A15-A005-D642-A061-2A6734A25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4BB4FE-A937-0446-825B-453A673F172F}"/>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6" name="Footer Placeholder 5">
            <a:extLst>
              <a:ext uri="{FF2B5EF4-FFF2-40B4-BE49-F238E27FC236}">
                <a16:creationId xmlns:a16="http://schemas.microsoft.com/office/drawing/2014/main" id="{4A2BD078-CE5C-594C-8436-70C77348E4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99F359-E20D-354A-B4B9-05B7E495DFF4}"/>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22096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60BAE-D595-2D4F-9675-52AC62F0CC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770410-7BF6-7E4A-9647-C597370CFC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97913D-128D-E24B-BB32-45145287E9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B7CD5C-959B-4544-AD29-B80BA8ABF5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C0D5D3-EA29-7748-80D9-AC5E99149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44A686-E22E-044B-A15E-08BC81FBC321}"/>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8" name="Footer Placeholder 7">
            <a:extLst>
              <a:ext uri="{FF2B5EF4-FFF2-40B4-BE49-F238E27FC236}">
                <a16:creationId xmlns:a16="http://schemas.microsoft.com/office/drawing/2014/main" id="{8E6980CB-9BA1-594E-B98B-4CDF087C88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5890C8-13DF-844A-974D-75411482185F}"/>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89979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BAEFF-064F-D840-99A0-42B605EBF2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A4E613-4A30-9443-9651-9EFEC0293A3F}"/>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4" name="Footer Placeholder 3">
            <a:extLst>
              <a:ext uri="{FF2B5EF4-FFF2-40B4-BE49-F238E27FC236}">
                <a16:creationId xmlns:a16="http://schemas.microsoft.com/office/drawing/2014/main" id="{0657895F-8381-2447-84AD-DFF2AA90C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B1BA60-11E4-A84C-87B0-76BB944FEFBC}"/>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08290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097D42-F83F-1B40-9577-39FDC9592C2B}"/>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3" name="Footer Placeholder 2">
            <a:extLst>
              <a:ext uri="{FF2B5EF4-FFF2-40B4-BE49-F238E27FC236}">
                <a16:creationId xmlns:a16="http://schemas.microsoft.com/office/drawing/2014/main" id="{FE82B09A-53AA-4C4E-B05D-B4D28B1A6E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91BB9E-CC81-5248-9D78-4727A3A6FEF9}"/>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33037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D5540-65C6-1F45-AE28-A3D90C9FAC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9EAEEE-CDA8-3D41-9EF1-84F4774DFD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0496EA-3C64-9049-A7AB-4E5A617958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D4E9FE-2AC5-3F49-85D7-E4B10C01EE95}"/>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6" name="Footer Placeholder 5">
            <a:extLst>
              <a:ext uri="{FF2B5EF4-FFF2-40B4-BE49-F238E27FC236}">
                <a16:creationId xmlns:a16="http://schemas.microsoft.com/office/drawing/2014/main" id="{0F9179C4-849D-0046-8959-D66E8A0E9A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AD00BC-2FBC-4B40-88A0-82F54DAF07FE}"/>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88140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E063C-3B85-9E4B-A4CB-104ECA36F7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066632-1901-3F44-9E94-0E70BCAA9A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B88811-B96D-7B42-AADC-9A8B69224B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794FD5-DEBF-B345-8ED6-29D9D3AE8D90}"/>
              </a:ext>
            </a:extLst>
          </p:cNvPr>
          <p:cNvSpPr>
            <a:spLocks noGrp="1"/>
          </p:cNvSpPr>
          <p:nvPr>
            <p:ph type="dt" sz="half" idx="10"/>
          </p:nvPr>
        </p:nvSpPr>
        <p:spPr/>
        <p:txBody>
          <a:bodyPr/>
          <a:lstStyle/>
          <a:p>
            <a:fld id="{6FBD0766-EDE0-9E44-83E7-C3482686ECD7}" type="datetimeFigureOut">
              <a:rPr lang="en-US" smtClean="0"/>
              <a:t>9/25/19</a:t>
            </a:fld>
            <a:endParaRPr lang="en-US"/>
          </a:p>
        </p:txBody>
      </p:sp>
      <p:sp>
        <p:nvSpPr>
          <p:cNvPr id="6" name="Footer Placeholder 5">
            <a:extLst>
              <a:ext uri="{FF2B5EF4-FFF2-40B4-BE49-F238E27FC236}">
                <a16:creationId xmlns:a16="http://schemas.microsoft.com/office/drawing/2014/main" id="{63EDF76B-5CF6-B445-BAA4-28397815C5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CF6190-4253-284C-82DD-232D9D0BE5F3}"/>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263387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6D5285-2A88-2043-BD7C-2A14FDD10C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2240C1-A084-4142-AF6E-8D43C9E7B7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B658A0-CF3C-1C4D-9390-8A6502637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BD0766-EDE0-9E44-83E7-C3482686ECD7}" type="datetimeFigureOut">
              <a:rPr lang="en-US" smtClean="0"/>
              <a:t>9/25/19</a:t>
            </a:fld>
            <a:endParaRPr lang="en-US"/>
          </a:p>
        </p:txBody>
      </p:sp>
      <p:sp>
        <p:nvSpPr>
          <p:cNvPr id="5" name="Footer Placeholder 4">
            <a:extLst>
              <a:ext uri="{FF2B5EF4-FFF2-40B4-BE49-F238E27FC236}">
                <a16:creationId xmlns:a16="http://schemas.microsoft.com/office/drawing/2014/main" id="{1876638E-8F1E-8B4A-B469-EBC5469234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9705FA-98D9-AB44-A318-5CC5A8AB7B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2604EB-F2AF-9F41-A2AA-71F57E4E57EC}" type="slidenum">
              <a:rPr lang="en-US" smtClean="0"/>
              <a:t>‹#›</a:t>
            </a:fld>
            <a:endParaRPr lang="en-US"/>
          </a:p>
        </p:txBody>
      </p:sp>
    </p:spTree>
    <p:extLst>
      <p:ext uri="{BB962C8B-B14F-4D97-AF65-F5344CB8AC3E}">
        <p14:creationId xmlns:p14="http://schemas.microsoft.com/office/powerpoint/2010/main" val="350536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987A9-FEF8-7E4A-ABAA-A25FA8E03445}"/>
              </a:ext>
            </a:extLst>
          </p:cNvPr>
          <p:cNvSpPr>
            <a:spLocks noGrp="1"/>
          </p:cNvSpPr>
          <p:nvPr>
            <p:ph type="ctrTitle"/>
          </p:nvPr>
        </p:nvSpPr>
        <p:spPr/>
        <p:txBody>
          <a:bodyPr/>
          <a:lstStyle/>
          <a:p>
            <a:r>
              <a:rPr lang="en-US" b="1" dirty="0">
                <a:latin typeface="+mn-lt"/>
                <a:cs typeface="Arial" panose="020B0604020202020204" pitchFamily="34" charset="0"/>
              </a:rPr>
              <a:t>Metis Project 1: EDA of MTA Turnstile for WTWY</a:t>
            </a:r>
          </a:p>
        </p:txBody>
      </p:sp>
      <p:sp>
        <p:nvSpPr>
          <p:cNvPr id="3" name="Subtitle 2">
            <a:extLst>
              <a:ext uri="{FF2B5EF4-FFF2-40B4-BE49-F238E27FC236}">
                <a16:creationId xmlns:a16="http://schemas.microsoft.com/office/drawing/2014/main" id="{6E5AD32B-AEBA-D742-89D1-319705C56980}"/>
              </a:ext>
            </a:extLst>
          </p:cNvPr>
          <p:cNvSpPr>
            <a:spLocks noGrp="1"/>
          </p:cNvSpPr>
          <p:nvPr>
            <p:ph type="subTitle" idx="1"/>
          </p:nvPr>
        </p:nvSpPr>
        <p:spPr/>
        <p:txBody>
          <a:bodyPr/>
          <a:lstStyle/>
          <a:p>
            <a:r>
              <a:rPr lang="en-US" sz="3600" b="1" dirty="0"/>
              <a:t>By: Team 5</a:t>
            </a:r>
          </a:p>
          <a:p>
            <a:r>
              <a:rPr lang="en-US" sz="3600" b="1" dirty="0"/>
              <a:t>Sean </a:t>
            </a:r>
            <a:r>
              <a:rPr lang="en-US" sz="3600" b="1" dirty="0" err="1"/>
              <a:t>Davern</a:t>
            </a:r>
            <a:r>
              <a:rPr lang="en-US" sz="3600" b="1" dirty="0"/>
              <a:t>, Scott Kroeger, Kristen Tokunaga</a:t>
            </a:r>
          </a:p>
          <a:p>
            <a:endParaRPr lang="en-US" dirty="0"/>
          </a:p>
        </p:txBody>
      </p:sp>
      <p:pic>
        <p:nvPicPr>
          <p:cNvPr id="7" name="Picture 6">
            <a:extLst>
              <a:ext uri="{FF2B5EF4-FFF2-40B4-BE49-F238E27FC236}">
                <a16:creationId xmlns:a16="http://schemas.microsoft.com/office/drawing/2014/main" id="{4609CCA9-22D6-1C4C-A5E0-A0AB510FA9C5}"/>
              </a:ext>
            </a:extLst>
          </p:cNvPr>
          <p:cNvPicPr>
            <a:picLocks noChangeAspect="1"/>
          </p:cNvPicPr>
          <p:nvPr/>
        </p:nvPicPr>
        <p:blipFill>
          <a:blip r:embed="rId2">
            <a:alphaModFix amt="35000"/>
          </a:blip>
          <a:stretch>
            <a:fillRect/>
          </a:stretch>
        </p:blipFill>
        <p:spPr>
          <a:xfrm>
            <a:off x="808414" y="0"/>
            <a:ext cx="10575173" cy="6858000"/>
          </a:xfrm>
          <a:prstGeom prst="rect">
            <a:avLst/>
          </a:prstGeom>
        </p:spPr>
      </p:pic>
    </p:spTree>
    <p:extLst>
      <p:ext uri="{BB962C8B-B14F-4D97-AF65-F5344CB8AC3E}">
        <p14:creationId xmlns:p14="http://schemas.microsoft.com/office/powerpoint/2010/main" val="3626434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57C35-4E0B-694F-B080-4D97A838F1CA}"/>
              </a:ext>
            </a:extLst>
          </p:cNvPr>
          <p:cNvSpPr>
            <a:spLocks noGrp="1"/>
          </p:cNvSpPr>
          <p:nvPr>
            <p:ph type="title"/>
          </p:nvPr>
        </p:nvSpPr>
        <p:spPr/>
        <p:txBody>
          <a:bodyPr/>
          <a:lstStyle/>
          <a:p>
            <a:r>
              <a:rPr lang="en-US" dirty="0">
                <a:latin typeface="+mn-lt"/>
              </a:rPr>
              <a:t>Appendix</a:t>
            </a:r>
          </a:p>
        </p:txBody>
      </p:sp>
      <p:sp>
        <p:nvSpPr>
          <p:cNvPr id="3" name="Content Placeholder 2">
            <a:extLst>
              <a:ext uri="{FF2B5EF4-FFF2-40B4-BE49-F238E27FC236}">
                <a16:creationId xmlns:a16="http://schemas.microsoft.com/office/drawing/2014/main" id="{8A984F1B-862B-1340-B81F-7000D76CC18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73169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BE5C0-0585-6744-85CD-A52CB086BAF1}"/>
              </a:ext>
            </a:extLst>
          </p:cNvPr>
          <p:cNvSpPr>
            <a:spLocks noGrp="1"/>
          </p:cNvSpPr>
          <p:nvPr>
            <p:ph type="title"/>
          </p:nvPr>
        </p:nvSpPr>
        <p:spPr/>
        <p:txBody>
          <a:bodyPr/>
          <a:lstStyle/>
          <a:p>
            <a:r>
              <a:rPr lang="en-US" b="1" dirty="0">
                <a:latin typeface="+mn-lt"/>
              </a:rPr>
              <a:t>Problem</a:t>
            </a:r>
          </a:p>
        </p:txBody>
      </p:sp>
      <p:graphicFrame>
        <p:nvGraphicFramePr>
          <p:cNvPr id="4" name="Diagram 3">
            <a:extLst>
              <a:ext uri="{FF2B5EF4-FFF2-40B4-BE49-F238E27FC236}">
                <a16:creationId xmlns:a16="http://schemas.microsoft.com/office/drawing/2014/main" id="{8FD502E7-8AC7-0342-BB76-79E751F260E7}"/>
              </a:ext>
            </a:extLst>
          </p:cNvPr>
          <p:cNvGraphicFramePr/>
          <p:nvPr>
            <p:extLst>
              <p:ext uri="{D42A27DB-BD31-4B8C-83A1-F6EECF244321}">
                <p14:modId xmlns:p14="http://schemas.microsoft.com/office/powerpoint/2010/main" val="784791017"/>
              </p:ext>
            </p:extLst>
          </p:nvPr>
        </p:nvGraphicFramePr>
        <p:xfrm>
          <a:off x="1435100" y="719667"/>
          <a:ext cx="9321800" cy="59705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6647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90CFA-DAB4-C14D-BC43-4C6AFB7B14C1}"/>
              </a:ext>
            </a:extLst>
          </p:cNvPr>
          <p:cNvSpPr>
            <a:spLocks noGrp="1"/>
          </p:cNvSpPr>
          <p:nvPr>
            <p:ph type="title"/>
          </p:nvPr>
        </p:nvSpPr>
        <p:spPr/>
        <p:txBody>
          <a:bodyPr/>
          <a:lstStyle/>
          <a:p>
            <a:r>
              <a:rPr lang="en-US" dirty="0">
                <a:latin typeface="+mn-lt"/>
              </a:rPr>
              <a:t>Methods</a:t>
            </a:r>
          </a:p>
        </p:txBody>
      </p:sp>
      <p:sp>
        <p:nvSpPr>
          <p:cNvPr id="3" name="Content Placeholder 2">
            <a:extLst>
              <a:ext uri="{FF2B5EF4-FFF2-40B4-BE49-F238E27FC236}">
                <a16:creationId xmlns:a16="http://schemas.microsoft.com/office/drawing/2014/main" id="{54BF6318-A104-3F45-A165-1E5398D206EB}"/>
              </a:ext>
            </a:extLst>
          </p:cNvPr>
          <p:cNvSpPr>
            <a:spLocks noGrp="1"/>
          </p:cNvSpPr>
          <p:nvPr>
            <p:ph idx="1"/>
          </p:nvPr>
        </p:nvSpPr>
        <p:spPr>
          <a:xfrm>
            <a:off x="132144" y="1690688"/>
            <a:ext cx="5848109" cy="4316573"/>
          </a:xfrm>
        </p:spPr>
        <p:txBody>
          <a:bodyPr>
            <a:normAutofit/>
          </a:bodyPr>
          <a:lstStyle/>
          <a:p>
            <a:pPr marL="0" indent="0">
              <a:buNone/>
            </a:pPr>
            <a:r>
              <a:rPr lang="en-US" u="sng" dirty="0"/>
              <a:t>High-Traffic Subway Entrances </a:t>
            </a:r>
          </a:p>
          <a:p>
            <a:pPr marL="0" indent="0">
              <a:buNone/>
            </a:pPr>
            <a:endParaRPr lang="en-US" dirty="0"/>
          </a:p>
          <a:p>
            <a:r>
              <a:rPr lang="en-US" dirty="0"/>
              <a:t>Obtain: MTA Subway Data </a:t>
            </a:r>
            <a:r>
              <a:rPr lang="en-US" i="1" dirty="0"/>
              <a:t>for Spring Months of 2018</a:t>
            </a:r>
          </a:p>
          <a:p>
            <a:r>
              <a:rPr lang="en-US" dirty="0"/>
              <a:t>Scrub:  </a:t>
            </a:r>
          </a:p>
          <a:p>
            <a:r>
              <a:rPr lang="en-US" dirty="0"/>
              <a:t>Explore: Entries &amp; Exits</a:t>
            </a:r>
          </a:p>
          <a:p>
            <a:endParaRPr lang="en-US" dirty="0"/>
          </a:p>
          <a:p>
            <a:endParaRPr lang="en-US" dirty="0"/>
          </a:p>
        </p:txBody>
      </p:sp>
      <p:pic>
        <p:nvPicPr>
          <p:cNvPr id="4" name="Picture 3">
            <a:extLst>
              <a:ext uri="{FF2B5EF4-FFF2-40B4-BE49-F238E27FC236}">
                <a16:creationId xmlns:a16="http://schemas.microsoft.com/office/drawing/2014/main" id="{1AD87702-6DA6-FA40-AC9C-59023B929D9B}"/>
              </a:ext>
            </a:extLst>
          </p:cNvPr>
          <p:cNvPicPr>
            <a:picLocks noChangeAspect="1"/>
          </p:cNvPicPr>
          <p:nvPr/>
        </p:nvPicPr>
        <p:blipFill>
          <a:blip r:embed="rId3"/>
          <a:stretch>
            <a:fillRect/>
          </a:stretch>
        </p:blipFill>
        <p:spPr>
          <a:xfrm>
            <a:off x="5842000" y="0"/>
            <a:ext cx="6350000" cy="6858000"/>
          </a:xfrm>
          <a:prstGeom prst="rect">
            <a:avLst/>
          </a:prstGeom>
        </p:spPr>
      </p:pic>
    </p:spTree>
    <p:extLst>
      <p:ext uri="{BB962C8B-B14F-4D97-AF65-F5344CB8AC3E}">
        <p14:creationId xmlns:p14="http://schemas.microsoft.com/office/powerpoint/2010/main" val="2520593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E5DD-BACB-4D49-A825-EC699D7B2F23}"/>
              </a:ext>
            </a:extLst>
          </p:cNvPr>
          <p:cNvSpPr>
            <a:spLocks noGrp="1"/>
          </p:cNvSpPr>
          <p:nvPr>
            <p:ph type="title"/>
          </p:nvPr>
        </p:nvSpPr>
        <p:spPr/>
        <p:txBody>
          <a:bodyPr/>
          <a:lstStyle/>
          <a:p>
            <a:r>
              <a:rPr lang="en-US" dirty="0">
                <a:latin typeface="+mn-lt"/>
              </a:rPr>
              <a:t>Methods</a:t>
            </a:r>
          </a:p>
        </p:txBody>
      </p:sp>
      <p:sp>
        <p:nvSpPr>
          <p:cNvPr id="3" name="Content Placeholder 2">
            <a:extLst>
              <a:ext uri="{FF2B5EF4-FFF2-40B4-BE49-F238E27FC236}">
                <a16:creationId xmlns:a16="http://schemas.microsoft.com/office/drawing/2014/main" id="{A6485212-BEBF-1940-A7A2-B8C12FE95E50}"/>
              </a:ext>
            </a:extLst>
          </p:cNvPr>
          <p:cNvSpPr>
            <a:spLocks noGrp="1"/>
          </p:cNvSpPr>
          <p:nvPr>
            <p:ph idx="1"/>
          </p:nvPr>
        </p:nvSpPr>
        <p:spPr/>
        <p:txBody>
          <a:bodyPr/>
          <a:lstStyle/>
          <a:p>
            <a:pPr marL="0" indent="0">
              <a:buNone/>
            </a:pPr>
            <a:r>
              <a:rPr lang="en-US" u="sng" dirty="0"/>
              <a:t>Tech Company Locations</a:t>
            </a:r>
          </a:p>
          <a:p>
            <a:pPr marL="0" indent="0">
              <a:buNone/>
            </a:pPr>
            <a:endParaRPr lang="en-US" dirty="0"/>
          </a:p>
          <a:p>
            <a:r>
              <a:rPr lang="en-US" dirty="0"/>
              <a:t>Searched ____ </a:t>
            </a:r>
          </a:p>
        </p:txBody>
      </p:sp>
    </p:spTree>
    <p:extLst>
      <p:ext uri="{BB962C8B-B14F-4D97-AF65-F5344CB8AC3E}">
        <p14:creationId xmlns:p14="http://schemas.microsoft.com/office/powerpoint/2010/main" val="2117762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EB43A-6BD2-D945-9E26-9AE59AE34237}"/>
              </a:ext>
            </a:extLst>
          </p:cNvPr>
          <p:cNvSpPr>
            <a:spLocks noGrp="1"/>
          </p:cNvSpPr>
          <p:nvPr>
            <p:ph type="title"/>
          </p:nvPr>
        </p:nvSpPr>
        <p:spPr/>
        <p:txBody>
          <a:bodyPr/>
          <a:lstStyle/>
          <a:p>
            <a:r>
              <a:rPr lang="en-US" dirty="0">
                <a:latin typeface="+mn-lt"/>
              </a:rPr>
              <a:t>Results</a:t>
            </a:r>
          </a:p>
        </p:txBody>
      </p:sp>
      <p:sp>
        <p:nvSpPr>
          <p:cNvPr id="3" name="Content Placeholder 2">
            <a:extLst>
              <a:ext uri="{FF2B5EF4-FFF2-40B4-BE49-F238E27FC236}">
                <a16:creationId xmlns:a16="http://schemas.microsoft.com/office/drawing/2014/main" id="{93BC144C-BB19-0A41-87FB-1EA5691DCC0D}"/>
              </a:ext>
            </a:extLst>
          </p:cNvPr>
          <p:cNvSpPr>
            <a:spLocks noGrp="1"/>
          </p:cNvSpPr>
          <p:nvPr>
            <p:ph idx="1"/>
          </p:nvPr>
        </p:nvSpPr>
        <p:spPr/>
        <p:txBody>
          <a:bodyPr>
            <a:normAutofit fontScale="70000" lnSpcReduction="20000"/>
          </a:bodyPr>
          <a:lstStyle/>
          <a:p>
            <a:r>
              <a:rPr lang="en-US" b="1" dirty="0"/>
              <a:t>Preliminary results:</a:t>
            </a:r>
          </a:p>
          <a:p>
            <a:r>
              <a:rPr lang="en-US" dirty="0"/>
              <a:t>Here are some preliminary results we found, as a taste of what we can do.</a:t>
            </a:r>
          </a:p>
          <a:p>
            <a:r>
              <a:rPr lang="en-US" dirty="0"/>
              <a:t>Most overall traffic:</a:t>
            </a:r>
          </a:p>
          <a:p>
            <a:r>
              <a:rPr lang="en-US" dirty="0"/>
              <a:t>Let’s start at the start and simply see where the most traffic is. This has a lot of assumptions baked into it, so we’ll examine these and refine our recommendations as we continue.</a:t>
            </a:r>
          </a:p>
          <a:p>
            <a:r>
              <a:rPr lang="en-US" dirty="0"/>
              <a:t>Top five stations in terms of average daily turnstile entrances:</a:t>
            </a:r>
          </a:p>
          <a:p>
            <a:r>
              <a:rPr lang="en-US" dirty="0"/>
              <a:t>34th St - Penn Station</a:t>
            </a:r>
          </a:p>
          <a:p>
            <a:r>
              <a:rPr lang="en-US" dirty="0"/>
              <a:t>42nd St - Grand Central Station</a:t>
            </a:r>
          </a:p>
          <a:p>
            <a:r>
              <a:rPr lang="en-US" dirty="0"/>
              <a:t>34th St - Herald Square</a:t>
            </a:r>
          </a:p>
          <a:p>
            <a:r>
              <a:rPr lang="en-US" dirty="0"/>
              <a:t>14th St - Union </a:t>
            </a:r>
            <a:r>
              <a:rPr lang="en-US" dirty="0" err="1"/>
              <a:t>Sq</a:t>
            </a:r>
            <a:endParaRPr lang="en-US" dirty="0"/>
          </a:p>
          <a:p>
            <a:r>
              <a:rPr lang="en-US" dirty="0"/>
              <a:t>42nd St - Times </a:t>
            </a:r>
            <a:r>
              <a:rPr lang="en-US" dirty="0" err="1"/>
              <a:t>Sq</a:t>
            </a:r>
            <a:endParaRPr lang="en-US" dirty="0"/>
          </a:p>
          <a:p>
            <a:r>
              <a:rPr lang="en-US" dirty="0"/>
              <a:t>[make a table or chart to put here instead of list]</a:t>
            </a:r>
          </a:p>
          <a:p>
            <a:endParaRPr lang="en-US" dirty="0"/>
          </a:p>
        </p:txBody>
      </p:sp>
    </p:spTree>
    <p:extLst>
      <p:ext uri="{BB962C8B-B14F-4D97-AF65-F5344CB8AC3E}">
        <p14:creationId xmlns:p14="http://schemas.microsoft.com/office/powerpoint/2010/main" val="1165891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40BD4-DDB3-6641-B589-355D0292D7A5}"/>
              </a:ext>
            </a:extLst>
          </p:cNvPr>
          <p:cNvSpPr>
            <a:spLocks noGrp="1"/>
          </p:cNvSpPr>
          <p:nvPr>
            <p:ph type="title"/>
          </p:nvPr>
        </p:nvSpPr>
        <p:spPr/>
        <p:txBody>
          <a:bodyPr/>
          <a:lstStyle/>
          <a:p>
            <a:r>
              <a:rPr lang="en-US" dirty="0">
                <a:latin typeface="+mn-lt"/>
              </a:rPr>
              <a:t>Results</a:t>
            </a:r>
          </a:p>
        </p:txBody>
      </p:sp>
      <p:sp>
        <p:nvSpPr>
          <p:cNvPr id="3" name="Content Placeholder 2">
            <a:extLst>
              <a:ext uri="{FF2B5EF4-FFF2-40B4-BE49-F238E27FC236}">
                <a16:creationId xmlns:a16="http://schemas.microsoft.com/office/drawing/2014/main" id="{81977C6B-2423-DE44-B1F8-93EFD77C36A8}"/>
              </a:ext>
            </a:extLst>
          </p:cNvPr>
          <p:cNvSpPr>
            <a:spLocks noGrp="1"/>
          </p:cNvSpPr>
          <p:nvPr>
            <p:ph idx="1"/>
          </p:nvPr>
        </p:nvSpPr>
        <p:spPr/>
        <p:txBody>
          <a:bodyPr>
            <a:normAutofit fontScale="62500" lnSpcReduction="20000"/>
          </a:bodyPr>
          <a:lstStyle/>
          <a:p>
            <a:r>
              <a:rPr lang="en-US" dirty="0"/>
              <a:t>We can also break this down by day:</a:t>
            </a:r>
          </a:p>
          <a:p>
            <a:r>
              <a:rPr lang="en-US" dirty="0"/>
              <a:t>[chart or table broken down by day] Can we filter out the tourists?</a:t>
            </a:r>
          </a:p>
          <a:p>
            <a:r>
              <a:rPr lang="en-US" dirty="0"/>
              <a:t>So far, this assumes that any subway rider is equally likely to sign up for the Gala email list. Of course, this is not the case. There are a number of ways to narrow down stations to those that would maximize the number of people aligned with the ideals of WTWY, many of which would involve external data sources. But we wanted to see what we could do with the MTA data alone.</a:t>
            </a:r>
          </a:p>
          <a:p>
            <a:r>
              <a:rPr lang="en-US" dirty="0"/>
              <a:t>One thing we thought would be helpful would be to find stations where the number of tourists is low (people who will not be around to attend the Gala) and most riders are native New Yorkers (people who will). Stations that are used primarily for commuting will have many more native residents than those that are popular tourist locations.</a:t>
            </a:r>
          </a:p>
          <a:p>
            <a:r>
              <a:rPr lang="en-US" dirty="0"/>
              <a:t>We identified in the data a signature of commuter travel: stations with high and consistent usage on weekdays, and low utilization on the weekend [a]. Stations that are popular with tourists have less of a difference between weekend and weekday travel [b], or are much more chaotic and event-based [c].</a:t>
            </a:r>
          </a:p>
          <a:p>
            <a:r>
              <a:rPr lang="en-US" dirty="0"/>
              <a:t>[insert examples </a:t>
            </a:r>
            <a:r>
              <a:rPr lang="en-US" dirty="0" err="1"/>
              <a:t>a,b,c</a:t>
            </a:r>
            <a:r>
              <a:rPr lang="en-US" dirty="0"/>
              <a:t>] Combining overall ridership with commuting patterns, we can build you a prioritized list of stations that will give you the most native New Yorkers per street team unit. This can easily be broken down by day, in case there are slight differences among weekdays.</a:t>
            </a:r>
          </a:p>
        </p:txBody>
      </p:sp>
    </p:spTree>
    <p:extLst>
      <p:ext uri="{BB962C8B-B14F-4D97-AF65-F5344CB8AC3E}">
        <p14:creationId xmlns:p14="http://schemas.microsoft.com/office/powerpoint/2010/main" val="3558152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0BE6-9290-454B-9859-EC876782320D}"/>
              </a:ext>
            </a:extLst>
          </p:cNvPr>
          <p:cNvSpPr>
            <a:spLocks noGrp="1"/>
          </p:cNvSpPr>
          <p:nvPr>
            <p:ph type="title"/>
          </p:nvPr>
        </p:nvSpPr>
        <p:spPr/>
        <p:txBody>
          <a:bodyPr/>
          <a:lstStyle/>
          <a:p>
            <a:r>
              <a:rPr lang="en-US" dirty="0">
                <a:latin typeface="+mn-lt"/>
              </a:rPr>
              <a:t>Conclusion</a:t>
            </a:r>
          </a:p>
        </p:txBody>
      </p:sp>
      <p:sp>
        <p:nvSpPr>
          <p:cNvPr id="3" name="Content Placeholder 2">
            <a:extLst>
              <a:ext uri="{FF2B5EF4-FFF2-40B4-BE49-F238E27FC236}">
                <a16:creationId xmlns:a16="http://schemas.microsoft.com/office/drawing/2014/main" id="{3955A98E-AAB3-6F49-A5B9-093272CED51C}"/>
              </a:ext>
            </a:extLst>
          </p:cNvPr>
          <p:cNvSpPr>
            <a:spLocks noGrp="1"/>
          </p:cNvSpPr>
          <p:nvPr>
            <p:ph idx="1"/>
          </p:nvPr>
        </p:nvSpPr>
        <p:spPr/>
        <p:txBody>
          <a:bodyPr/>
          <a:lstStyle/>
          <a:p>
            <a:r>
              <a:rPr lang="en-US" dirty="0"/>
              <a:t>Recommendations, interesting insights</a:t>
            </a:r>
          </a:p>
          <a:p>
            <a:endParaRPr lang="en-US" dirty="0"/>
          </a:p>
        </p:txBody>
      </p:sp>
    </p:spTree>
    <p:extLst>
      <p:ext uri="{BB962C8B-B14F-4D97-AF65-F5344CB8AC3E}">
        <p14:creationId xmlns:p14="http://schemas.microsoft.com/office/powerpoint/2010/main" val="1861731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7006-8701-9D47-8340-3A6D17A8789D}"/>
              </a:ext>
            </a:extLst>
          </p:cNvPr>
          <p:cNvSpPr>
            <a:spLocks noGrp="1"/>
          </p:cNvSpPr>
          <p:nvPr>
            <p:ph type="title"/>
          </p:nvPr>
        </p:nvSpPr>
        <p:spPr/>
        <p:txBody>
          <a:bodyPr/>
          <a:lstStyle/>
          <a:p>
            <a:r>
              <a:rPr lang="en-US" b="1" dirty="0">
                <a:latin typeface="+mn-lt"/>
              </a:rPr>
              <a:t>Future Work</a:t>
            </a:r>
          </a:p>
        </p:txBody>
      </p:sp>
      <p:sp>
        <p:nvSpPr>
          <p:cNvPr id="3" name="Content Placeholder 2">
            <a:extLst>
              <a:ext uri="{FF2B5EF4-FFF2-40B4-BE49-F238E27FC236}">
                <a16:creationId xmlns:a16="http://schemas.microsoft.com/office/drawing/2014/main" id="{45FDD469-1A89-EA49-AEE4-432810280F7C}"/>
              </a:ext>
            </a:extLst>
          </p:cNvPr>
          <p:cNvSpPr>
            <a:spLocks noGrp="1"/>
          </p:cNvSpPr>
          <p:nvPr>
            <p:ph idx="1"/>
          </p:nvPr>
        </p:nvSpPr>
        <p:spPr>
          <a:xfrm>
            <a:off x="838200" y="1825625"/>
            <a:ext cx="4231511" cy="4351338"/>
          </a:xfrm>
        </p:spPr>
        <p:txBody>
          <a:bodyPr>
            <a:normAutofit/>
          </a:bodyPr>
          <a:lstStyle/>
          <a:p>
            <a:pPr marL="0" indent="0">
              <a:buNone/>
            </a:pPr>
            <a:r>
              <a:rPr lang="en-US" dirty="0"/>
              <a:t>Who are these travelers?</a:t>
            </a:r>
          </a:p>
          <a:p>
            <a:pPr marL="0" indent="0">
              <a:buNone/>
            </a:pPr>
            <a:endParaRPr lang="en-US" dirty="0"/>
          </a:p>
          <a:p>
            <a:pPr marL="0" indent="0">
              <a:buNone/>
            </a:pPr>
            <a:r>
              <a:rPr lang="en-US" dirty="0"/>
              <a:t>Where are potential contributors located? </a:t>
            </a:r>
          </a:p>
        </p:txBody>
      </p:sp>
      <p:pic>
        <p:nvPicPr>
          <p:cNvPr id="4" name="Picture 3">
            <a:extLst>
              <a:ext uri="{FF2B5EF4-FFF2-40B4-BE49-F238E27FC236}">
                <a16:creationId xmlns:a16="http://schemas.microsoft.com/office/drawing/2014/main" id="{93F16A4D-85D2-B243-855F-0ACEE0D1487F}"/>
              </a:ext>
            </a:extLst>
          </p:cNvPr>
          <p:cNvPicPr>
            <a:picLocks noChangeAspect="1"/>
          </p:cNvPicPr>
          <p:nvPr/>
        </p:nvPicPr>
        <p:blipFill>
          <a:blip r:embed="rId3"/>
          <a:stretch>
            <a:fillRect/>
          </a:stretch>
        </p:blipFill>
        <p:spPr>
          <a:xfrm>
            <a:off x="5069711" y="1275456"/>
            <a:ext cx="7006542" cy="3941180"/>
          </a:xfrm>
          <a:prstGeom prst="rect">
            <a:avLst/>
          </a:prstGeom>
        </p:spPr>
      </p:pic>
    </p:spTree>
    <p:extLst>
      <p:ext uri="{BB962C8B-B14F-4D97-AF65-F5344CB8AC3E}">
        <p14:creationId xmlns:p14="http://schemas.microsoft.com/office/powerpoint/2010/main" val="1651787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7006-8701-9D47-8340-3A6D17A8789D}"/>
              </a:ext>
            </a:extLst>
          </p:cNvPr>
          <p:cNvSpPr>
            <a:spLocks noGrp="1"/>
          </p:cNvSpPr>
          <p:nvPr>
            <p:ph type="title"/>
          </p:nvPr>
        </p:nvSpPr>
        <p:spPr/>
        <p:txBody>
          <a:bodyPr/>
          <a:lstStyle/>
          <a:p>
            <a:r>
              <a:rPr lang="en-US" b="1" dirty="0">
                <a:latin typeface="+mn-lt"/>
              </a:rPr>
              <a:t>Questions?</a:t>
            </a:r>
          </a:p>
        </p:txBody>
      </p:sp>
      <p:sp>
        <p:nvSpPr>
          <p:cNvPr id="3" name="Content Placeholder 2">
            <a:extLst>
              <a:ext uri="{FF2B5EF4-FFF2-40B4-BE49-F238E27FC236}">
                <a16:creationId xmlns:a16="http://schemas.microsoft.com/office/drawing/2014/main" id="{45FDD469-1A89-EA49-AEE4-432810280F7C}"/>
              </a:ext>
            </a:extLst>
          </p:cNvPr>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1362543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942</TotalTime>
  <Words>1439</Words>
  <Application>Microsoft Macintosh PowerPoint</Application>
  <PresentationFormat>Widescreen</PresentationFormat>
  <Paragraphs>93</Paragraphs>
  <Slides>10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Metis Project 1: EDA of MTA Turnstile for WTWY</vt:lpstr>
      <vt:lpstr>Problem</vt:lpstr>
      <vt:lpstr>Methods</vt:lpstr>
      <vt:lpstr>Methods</vt:lpstr>
      <vt:lpstr>Results</vt:lpstr>
      <vt:lpstr>Results</vt:lpstr>
      <vt:lpstr>Conclusion</vt:lpstr>
      <vt:lpstr>Future Work</vt:lpstr>
      <vt:lpstr>Questions?</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Kristen Tokunaga</dc:creator>
  <cp:lastModifiedBy>Kristen Tokunaga</cp:lastModifiedBy>
  <cp:revision>10</cp:revision>
  <dcterms:created xsi:type="dcterms:W3CDTF">2019-09-25T00:08:08Z</dcterms:created>
  <dcterms:modified xsi:type="dcterms:W3CDTF">2019-09-26T07:11:19Z</dcterms:modified>
</cp:coreProperties>
</file>

<file path=docProps/thumbnail.jpeg>
</file>